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58" r:id="rId6"/>
    <p:sldId id="259" r:id="rId7"/>
    <p:sldId id="270" r:id="rId8"/>
    <p:sldId id="271" r:id="rId9"/>
    <p:sldId id="272" r:id="rId10"/>
    <p:sldId id="273" r:id="rId11"/>
    <p:sldId id="260" r:id="rId12"/>
    <p:sldId id="261" r:id="rId13"/>
    <p:sldId id="268" r:id="rId14"/>
    <p:sldId id="262"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91" d="100"/>
          <a:sy n="91" d="100"/>
        </p:scale>
        <p:origin x="534" y="90"/>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9/12/2017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9/12/2017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2</a:t>
            </a:fld>
            <a:endParaRPr lang="en-US"/>
          </a:p>
        </p:txBody>
      </p:sp>
    </p:spTree>
    <p:extLst>
      <p:ext uri="{BB962C8B-B14F-4D97-AF65-F5344CB8AC3E}">
        <p14:creationId xmlns:p14="http://schemas.microsoft.com/office/powerpoint/2010/main" val="3314439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4</a:t>
            </a:fld>
            <a:endParaRPr lang="en-US"/>
          </a:p>
        </p:txBody>
      </p:sp>
    </p:spTree>
    <p:extLst>
      <p:ext uri="{BB962C8B-B14F-4D97-AF65-F5344CB8AC3E}">
        <p14:creationId xmlns:p14="http://schemas.microsoft.com/office/powerpoint/2010/main" val="2173008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5</a:t>
            </a:fld>
            <a:endParaRPr lang="en-US"/>
          </a:p>
        </p:txBody>
      </p:sp>
    </p:spTree>
    <p:extLst>
      <p:ext uri="{BB962C8B-B14F-4D97-AF65-F5344CB8AC3E}">
        <p14:creationId xmlns:p14="http://schemas.microsoft.com/office/powerpoint/2010/main" val="3656585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6</a:t>
            </a:fld>
            <a:endParaRPr lang="en-US"/>
          </a:p>
        </p:txBody>
      </p:sp>
    </p:spTree>
    <p:extLst>
      <p:ext uri="{BB962C8B-B14F-4D97-AF65-F5344CB8AC3E}">
        <p14:creationId xmlns:p14="http://schemas.microsoft.com/office/powerpoint/2010/main" val="3160639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7</a:t>
            </a:fld>
            <a:endParaRPr lang="en-US"/>
          </a:p>
        </p:txBody>
      </p:sp>
    </p:spTree>
    <p:extLst>
      <p:ext uri="{BB962C8B-B14F-4D97-AF65-F5344CB8AC3E}">
        <p14:creationId xmlns:p14="http://schemas.microsoft.com/office/powerpoint/2010/main" val="354824644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9/12/2017</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9/12/2017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9/12/2017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9/12/2017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9/12/2017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9/12/2017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9/12/2017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9/12/2017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9/12/2017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9/12/2017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9/12/2017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9/12/2017</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ithcartyspanish.weebly.com/" TargetMode="External"/><Relationship Id="rId2" Type="http://schemas.openxmlformats.org/officeDocument/2006/relationships/hyperlink" Target="mailto:marva1.smith-carty@cms.k12.nc.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11697" y="1839310"/>
            <a:ext cx="6092716" cy="2219691"/>
          </a:xfrm>
        </p:spPr>
        <p:txBody>
          <a:bodyPr anchor="ctr"/>
          <a:lstStyle/>
          <a:p>
            <a:pPr algn="ctr"/>
            <a:r>
              <a:rPr lang="en-US" dirty="0" smtClean="0">
                <a:latin typeface="Arial Rounded MT Bold" panose="020F0704030504030204" pitchFamily="34" charset="0"/>
              </a:rPr>
              <a:t>Welcome to Curriculum night </a:t>
            </a:r>
            <a:endParaRPr lang="en-US" dirty="0">
              <a:latin typeface="Arial Rounded MT Bold" panose="020F0704030504030204" pitchFamily="34" charset="0"/>
            </a:endParaRPr>
          </a:p>
        </p:txBody>
      </p:sp>
      <p:sp>
        <p:nvSpPr>
          <p:cNvPr id="7" name="Subtitle 6"/>
          <p:cNvSpPr>
            <a:spLocks noGrp="1"/>
          </p:cNvSpPr>
          <p:nvPr>
            <p:ph type="subTitle" idx="1"/>
          </p:nvPr>
        </p:nvSpPr>
        <p:spPr>
          <a:xfrm>
            <a:off x="466068" y="3846786"/>
            <a:ext cx="5938345" cy="1746687"/>
          </a:xfrm>
        </p:spPr>
        <p:txBody>
          <a:bodyPr>
            <a:normAutofit/>
          </a:bodyPr>
          <a:lstStyle/>
          <a:p>
            <a:r>
              <a:rPr lang="en-US" sz="3600" b="1" dirty="0">
                <a:latin typeface="Arial Rounded MT Bold" panose="020F0704030504030204" pitchFamily="34" charset="0"/>
              </a:rPr>
              <a:t>Marva Smith-Carty</a:t>
            </a:r>
          </a:p>
          <a:p>
            <a:r>
              <a:rPr lang="en-US" sz="3600" dirty="0">
                <a:latin typeface="Arial Rounded MT Bold" panose="020F0704030504030204" pitchFamily="34" charset="0"/>
              </a:rPr>
              <a:t>Spanish Teacher </a:t>
            </a:r>
          </a:p>
          <a:p>
            <a:r>
              <a:rPr lang="en-US" sz="3600" dirty="0">
                <a:latin typeface="Arial Rounded MT Bold" panose="020F0704030504030204" pitchFamily="34" charset="0"/>
              </a:rPr>
              <a:t>Bailey Middle School </a:t>
            </a:r>
          </a:p>
        </p:txBody>
      </p:sp>
      <p:pic>
        <p:nvPicPr>
          <p:cNvPr id="3" name="Picture Placeholder 2"/>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3106" r="13106"/>
          <a:stretch>
            <a:fillRect/>
          </a:stretch>
        </p:blipFill>
        <p:spPr>
          <a:xfrm>
            <a:off x="6828785" y="1187669"/>
            <a:ext cx="5363215" cy="4331591"/>
          </a:xfrm>
        </p:spPr>
      </p:pic>
      <p:sp>
        <p:nvSpPr>
          <p:cNvPr id="5" name="TextBox 4"/>
          <p:cNvSpPr txBox="1"/>
          <p:nvPr/>
        </p:nvSpPr>
        <p:spPr>
          <a:xfrm>
            <a:off x="6999890" y="1839310"/>
            <a:ext cx="641131"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latin typeface="Arial Rounded MT Bold" panose="020F0704030504030204" pitchFamily="34" charset="0"/>
              </a:rPr>
              <a:t>B</a:t>
            </a:r>
          </a:p>
          <a:p>
            <a:pPr algn="ctr"/>
            <a:r>
              <a:rPr lang="en-US" sz="2400" b="1" dirty="0" smtClean="0">
                <a:latin typeface="Arial Rounded MT Bold" panose="020F0704030504030204" pitchFamily="34" charset="0"/>
              </a:rPr>
              <a:t>M</a:t>
            </a:r>
          </a:p>
          <a:p>
            <a:pPr algn="ctr"/>
            <a:r>
              <a:rPr lang="en-US" sz="2400" b="1" dirty="0">
                <a:latin typeface="Arial Rounded MT Bold" panose="020F0704030504030204" pitchFamily="34" charset="0"/>
              </a:rPr>
              <a:t>S</a:t>
            </a: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118" y="277542"/>
            <a:ext cx="10157354" cy="762000"/>
          </a:xfrm>
        </p:spPr>
        <p:txBody>
          <a:bodyPr>
            <a:normAutofit/>
          </a:bodyPr>
          <a:lstStyle/>
          <a:p>
            <a:pPr algn="ctr"/>
            <a:r>
              <a:rPr lang="en-US" sz="4400" dirty="0" smtClean="0">
                <a:latin typeface="Arial Rounded MT Bold" panose="020F0704030504030204" pitchFamily="34" charset="0"/>
              </a:rPr>
              <a:t>ASSESSMENT WEIGHT  &amp; GRADES</a:t>
            </a:r>
            <a:endParaRPr lang="en-US" sz="4400" dirty="0">
              <a:latin typeface="Arial Rounded MT Bold" panose="020F0704030504030204" pitchFamily="34" charset="0"/>
            </a:endParaRPr>
          </a:p>
        </p:txBody>
      </p:sp>
      <p:sp>
        <p:nvSpPr>
          <p:cNvPr id="3" name="Content Placeholder 2"/>
          <p:cNvSpPr>
            <a:spLocks noGrp="1"/>
          </p:cNvSpPr>
          <p:nvPr>
            <p:ph idx="1"/>
          </p:nvPr>
        </p:nvSpPr>
        <p:spPr>
          <a:xfrm>
            <a:off x="409902" y="1439917"/>
            <a:ext cx="11553497" cy="5202622"/>
          </a:xfrm>
        </p:spPr>
        <p:txBody>
          <a:bodyPr>
            <a:normAutofit fontScale="25000" lnSpcReduction="20000"/>
          </a:bodyPr>
          <a:lstStyle/>
          <a:p>
            <a:pPr marL="0" indent="0">
              <a:buNone/>
            </a:pPr>
            <a:r>
              <a:rPr lang="en-US" sz="11200" dirty="0">
                <a:latin typeface="Arial Rounded MT Bold" panose="020F0704030504030204" pitchFamily="34" charset="0"/>
              </a:rPr>
              <a:t>70% Formal Assessments – Tests, Projects, &amp; CMS Standardized </a:t>
            </a:r>
            <a:r>
              <a:rPr lang="en-US" sz="11200" dirty="0" smtClean="0">
                <a:latin typeface="Arial Rounded MT Bold" panose="020F0704030504030204" pitchFamily="34" charset="0"/>
              </a:rPr>
              <a:t>Benchmark</a:t>
            </a:r>
            <a:endParaRPr lang="en-US" sz="11200" dirty="0">
              <a:latin typeface="Arial Rounded MT Bold" panose="020F0704030504030204" pitchFamily="34" charset="0"/>
            </a:endParaRPr>
          </a:p>
          <a:p>
            <a:pPr marL="0" indent="0">
              <a:buNone/>
            </a:pPr>
            <a:r>
              <a:rPr lang="en-US" sz="11200" dirty="0">
                <a:latin typeface="Arial Rounded MT Bold" panose="020F0704030504030204" pitchFamily="34" charset="0"/>
              </a:rPr>
              <a:t>30% Informal Assessments – Homework, Quizzes, Classwork</a:t>
            </a:r>
          </a:p>
          <a:p>
            <a:pPr marL="0" indent="0">
              <a:buNone/>
            </a:pPr>
            <a:r>
              <a:rPr lang="en-US" sz="7200" dirty="0" smtClean="0">
                <a:latin typeface="Arial Rounded MT Bold" panose="020F0704030504030204" pitchFamily="34" charset="0"/>
              </a:rPr>
              <a:t>(Note that the weight changes for 4</a:t>
            </a:r>
            <a:r>
              <a:rPr lang="en-US" sz="7200" baseline="30000" dirty="0" smtClean="0">
                <a:latin typeface="Arial Rounded MT Bold" panose="020F0704030504030204" pitchFamily="34" charset="0"/>
              </a:rPr>
              <a:t>th</a:t>
            </a:r>
            <a:r>
              <a:rPr lang="en-US" sz="7200" dirty="0" smtClean="0">
                <a:latin typeface="Arial Rounded MT Bold" panose="020F0704030504030204" pitchFamily="34" charset="0"/>
              </a:rPr>
              <a:t> </a:t>
            </a:r>
            <a:r>
              <a:rPr lang="en-US" sz="7200" dirty="0" err="1" smtClean="0">
                <a:latin typeface="Arial Rounded MT Bold" panose="020F0704030504030204" pitchFamily="34" charset="0"/>
              </a:rPr>
              <a:t>Qrt</a:t>
            </a:r>
            <a:r>
              <a:rPr lang="en-US" sz="7200" dirty="0" smtClean="0">
                <a:latin typeface="Arial Rounded MT Bold" panose="020F0704030504030204" pitchFamily="34" charset="0"/>
              </a:rPr>
              <a:t> for Spanish I and the 2</a:t>
            </a:r>
            <a:r>
              <a:rPr lang="en-US" sz="7200" baseline="30000" dirty="0" smtClean="0">
                <a:latin typeface="Arial Rounded MT Bold" panose="020F0704030504030204" pitchFamily="34" charset="0"/>
              </a:rPr>
              <a:t>nd</a:t>
            </a:r>
            <a:r>
              <a:rPr lang="en-US" sz="7200" dirty="0" smtClean="0">
                <a:latin typeface="Arial Rounded MT Bold" panose="020F0704030504030204" pitchFamily="34" charset="0"/>
              </a:rPr>
              <a:t> semester for Exploratory Spanish) </a:t>
            </a:r>
            <a:endParaRPr lang="en-US" sz="7200" dirty="0">
              <a:latin typeface="Arial Rounded MT Bold" panose="020F0704030504030204" pitchFamily="34" charset="0"/>
            </a:endParaRPr>
          </a:p>
          <a:p>
            <a:pPr marL="0" indent="0">
              <a:buNone/>
            </a:pPr>
            <a:r>
              <a:rPr lang="en-US" sz="11200" b="1" u="sng" dirty="0">
                <a:latin typeface="Arial Rounded MT Bold" panose="020F0704030504030204" pitchFamily="34" charset="0"/>
              </a:rPr>
              <a:t>Grading System</a:t>
            </a:r>
          </a:p>
          <a:p>
            <a:pPr marL="0" indent="0">
              <a:buNone/>
            </a:pPr>
            <a:r>
              <a:rPr lang="en-US" sz="11200" dirty="0">
                <a:latin typeface="Arial Rounded MT Bold" panose="020F0704030504030204" pitchFamily="34" charset="0"/>
              </a:rPr>
              <a:t>A = 90% – 100%</a:t>
            </a:r>
          </a:p>
          <a:p>
            <a:pPr marL="0" indent="0">
              <a:buNone/>
            </a:pPr>
            <a:r>
              <a:rPr lang="en-US" sz="11200" dirty="0">
                <a:latin typeface="Arial Rounded MT Bold" panose="020F0704030504030204" pitchFamily="34" charset="0"/>
              </a:rPr>
              <a:t>B = 80% – 89%</a:t>
            </a:r>
          </a:p>
          <a:p>
            <a:pPr marL="0" indent="0">
              <a:buNone/>
            </a:pPr>
            <a:r>
              <a:rPr lang="en-US" sz="11200" dirty="0">
                <a:latin typeface="Arial Rounded MT Bold" panose="020F0704030504030204" pitchFamily="34" charset="0"/>
              </a:rPr>
              <a:t>C = 70% - 79%</a:t>
            </a:r>
          </a:p>
          <a:p>
            <a:pPr marL="0" indent="0">
              <a:buNone/>
            </a:pPr>
            <a:r>
              <a:rPr lang="en-US" sz="11200" dirty="0">
                <a:latin typeface="Arial Rounded MT Bold" panose="020F0704030504030204" pitchFamily="34" charset="0"/>
              </a:rPr>
              <a:t>D = 60% - 69% </a:t>
            </a:r>
          </a:p>
          <a:p>
            <a:pPr marL="0" indent="0">
              <a:buNone/>
            </a:pPr>
            <a:r>
              <a:rPr lang="en-US" sz="11200" dirty="0">
                <a:latin typeface="Arial Rounded MT Bold" panose="020F0704030504030204" pitchFamily="34" charset="0"/>
              </a:rPr>
              <a:t>F = Below 60% </a:t>
            </a:r>
          </a:p>
          <a:p>
            <a:pPr marL="0" indent="0">
              <a:buNone/>
            </a:pPr>
            <a:r>
              <a:rPr lang="en-US" dirty="0" smtClean="0"/>
              <a:t> </a:t>
            </a:r>
            <a:endParaRPr lang="en-US" dirty="0"/>
          </a:p>
        </p:txBody>
      </p:sp>
      <p:sp>
        <p:nvSpPr>
          <p:cNvPr id="4" name="TextBox 3"/>
          <p:cNvSpPr txBox="1"/>
          <p:nvPr/>
        </p:nvSpPr>
        <p:spPr>
          <a:xfrm>
            <a:off x="3920359" y="3276601"/>
            <a:ext cx="7746124" cy="3250121"/>
          </a:xfrm>
          <a:prstGeom prst="rect">
            <a:avLst/>
          </a:prstGeom>
          <a:noFill/>
        </p:spPr>
        <p:txBody>
          <a:bodyPr wrap="square" rtlCol="0">
            <a:spAutoFit/>
          </a:bodyPr>
          <a:lstStyle/>
          <a:p>
            <a:pPr algn="just">
              <a:lnSpc>
                <a:spcPct val="95000"/>
              </a:lnSpc>
            </a:pPr>
            <a:r>
              <a:rPr lang="en-US" sz="2400" dirty="0">
                <a:latin typeface="Arial Rounded MT Bold" panose="020F0704030504030204" pitchFamily="34" charset="0"/>
              </a:rPr>
              <a:t>Students will be assigned homework that relate to the five language skills – listening, speaking, reading, writing and viewing. I expect the homework, when given, to be completed in a timely manner and turned in when due. </a:t>
            </a:r>
          </a:p>
          <a:p>
            <a:pPr algn="just">
              <a:lnSpc>
                <a:spcPct val="95000"/>
              </a:lnSpc>
            </a:pPr>
            <a:endParaRPr lang="en-US" sz="2400" dirty="0">
              <a:latin typeface="Arial Rounded MT Bold" panose="020F0704030504030204" pitchFamily="34" charset="0"/>
            </a:endParaRPr>
          </a:p>
          <a:p>
            <a:pPr algn="just">
              <a:lnSpc>
                <a:spcPct val="95000"/>
              </a:lnSpc>
            </a:pPr>
            <a:r>
              <a:rPr lang="en-US" sz="2400" dirty="0">
                <a:latin typeface="Arial Rounded MT Bold" panose="020F0704030504030204" pitchFamily="34" charset="0"/>
              </a:rPr>
              <a:t>If a student does not understand something, I am available to provide extra help and clarity. It is the student’s responsibility to come and see me. </a:t>
            </a:r>
          </a:p>
        </p:txBody>
      </p:sp>
    </p:spTree>
    <p:extLst>
      <p:ext uri="{BB962C8B-B14F-4D97-AF65-F5344CB8AC3E}">
        <p14:creationId xmlns:p14="http://schemas.microsoft.com/office/powerpoint/2010/main" val="1205725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Arial Rounded MT Bold" panose="020F0704030504030204" pitchFamily="34" charset="0"/>
              </a:rPr>
              <a:t>RETAKE POLICY</a:t>
            </a:r>
            <a:endParaRPr lang="en-US" sz="5400" dirty="0">
              <a:latin typeface="Arial Rounded MT Bold" panose="020F0704030504030204" pitchFamily="34" charset="0"/>
            </a:endParaRPr>
          </a:p>
        </p:txBody>
      </p:sp>
      <p:sp>
        <p:nvSpPr>
          <p:cNvPr id="3" name="Content Placeholder 2"/>
          <p:cNvSpPr>
            <a:spLocks noGrp="1"/>
          </p:cNvSpPr>
          <p:nvPr>
            <p:ph idx="1"/>
          </p:nvPr>
        </p:nvSpPr>
        <p:spPr>
          <a:xfrm>
            <a:off x="546538" y="1481959"/>
            <a:ext cx="10867696" cy="4722515"/>
          </a:xfrm>
        </p:spPr>
        <p:txBody>
          <a:bodyPr/>
          <a:lstStyle/>
          <a:p>
            <a:pPr algn="just"/>
            <a:r>
              <a:rPr lang="en-US" sz="4000" dirty="0" smtClean="0">
                <a:latin typeface="Arial Rounded MT Bold" panose="020F0704030504030204" pitchFamily="34" charset="0"/>
              </a:rPr>
              <a:t> A student who scores less </a:t>
            </a:r>
            <a:r>
              <a:rPr lang="en-US" sz="4000" dirty="0">
                <a:latin typeface="Arial Rounded MT Bold" panose="020F0704030504030204" pitchFamily="34" charset="0"/>
              </a:rPr>
              <a:t>than 80% on a formal </a:t>
            </a:r>
            <a:r>
              <a:rPr lang="en-US" sz="4000" dirty="0" smtClean="0">
                <a:latin typeface="Arial Rounded MT Bold" panose="020F0704030504030204" pitchFamily="34" charset="0"/>
              </a:rPr>
              <a:t>assessment may </a:t>
            </a:r>
            <a:r>
              <a:rPr lang="en-US" sz="4000" dirty="0">
                <a:latin typeface="Arial Rounded MT Bold" panose="020F0704030504030204" pitchFamily="34" charset="0"/>
              </a:rPr>
              <a:t>retake the assessment to score up to 80% of the new grade.</a:t>
            </a:r>
          </a:p>
          <a:p>
            <a:pPr algn="just"/>
            <a:endParaRPr lang="en-US" sz="4000" dirty="0">
              <a:latin typeface="Arial Rounded MT Bold" panose="020F0704030504030204" pitchFamily="34" charset="0"/>
            </a:endParaRPr>
          </a:p>
          <a:p>
            <a:pPr algn="just"/>
            <a:r>
              <a:rPr lang="en-US" sz="4000" dirty="0" smtClean="0">
                <a:latin typeface="Arial Rounded MT Bold" panose="020F0704030504030204" pitchFamily="34" charset="0"/>
              </a:rPr>
              <a:t> </a:t>
            </a:r>
            <a:r>
              <a:rPr lang="en-US" sz="4000" dirty="0" smtClean="0">
                <a:latin typeface="Arial Rounded MT Bold" panose="020F0704030504030204" pitchFamily="34" charset="0"/>
              </a:rPr>
              <a:t>Remediation </a:t>
            </a:r>
            <a:r>
              <a:rPr lang="en-US" sz="4000" dirty="0">
                <a:latin typeface="Arial Rounded MT Bold" panose="020F0704030504030204" pitchFamily="34" charset="0"/>
              </a:rPr>
              <a:t>sheet required.</a:t>
            </a:r>
          </a:p>
          <a:p>
            <a:pPr marL="0" indent="0">
              <a:buNone/>
            </a:pPr>
            <a:endParaRPr lang="en-US" dirty="0"/>
          </a:p>
        </p:txBody>
      </p:sp>
    </p:spTree>
    <p:extLst>
      <p:ext uri="{BB962C8B-B14F-4D97-AF65-F5344CB8AC3E}">
        <p14:creationId xmlns:p14="http://schemas.microsoft.com/office/powerpoint/2010/main" val="205716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195552"/>
          </a:xfrm>
        </p:spPr>
        <p:txBody>
          <a:bodyPr>
            <a:normAutofit/>
          </a:bodyPr>
          <a:lstStyle/>
          <a:p>
            <a:pPr algn="ctr"/>
            <a:r>
              <a:rPr lang="en-US" sz="6700" dirty="0">
                <a:latin typeface="Arial Rounded MT Bold" panose="020F0704030504030204" pitchFamily="34" charset="0"/>
              </a:rPr>
              <a:t>CONTACT INFORMATION </a:t>
            </a:r>
            <a:endParaRPr lang="en-US" dirty="0">
              <a:latin typeface="Arial Rounded MT Bold" panose="020F0704030504030204" pitchFamily="34" charset="0"/>
            </a:endParaRPr>
          </a:p>
        </p:txBody>
      </p:sp>
      <p:sp>
        <p:nvSpPr>
          <p:cNvPr id="3" name="Content Placeholder 2"/>
          <p:cNvSpPr>
            <a:spLocks noGrp="1"/>
          </p:cNvSpPr>
          <p:nvPr>
            <p:ph idx="1"/>
          </p:nvPr>
        </p:nvSpPr>
        <p:spPr>
          <a:xfrm>
            <a:off x="609600" y="1701800"/>
            <a:ext cx="11125200" cy="4470400"/>
          </a:xfrm>
        </p:spPr>
        <p:txBody>
          <a:bodyPr>
            <a:normAutofit fontScale="92500" lnSpcReduction="10000"/>
          </a:bodyPr>
          <a:lstStyle/>
          <a:p>
            <a:pPr marL="0" indent="0" algn="just">
              <a:buNone/>
            </a:pPr>
            <a:r>
              <a:rPr lang="en-US" sz="4000" dirty="0">
                <a:latin typeface="Arial Rounded MT Bold" panose="020F0704030504030204" pitchFamily="34" charset="0"/>
              </a:rPr>
              <a:t>I want your child to have a successful year in Spanish and the 6</a:t>
            </a:r>
            <a:r>
              <a:rPr lang="en-US" sz="4000" baseline="30000" dirty="0">
                <a:latin typeface="Arial Rounded MT Bold" panose="020F0704030504030204" pitchFamily="34" charset="0"/>
              </a:rPr>
              <a:t>th</a:t>
            </a:r>
            <a:r>
              <a:rPr lang="en-US" sz="4000" dirty="0">
                <a:latin typeface="Arial Rounded MT Bold" panose="020F0704030504030204" pitchFamily="34" charset="0"/>
              </a:rPr>
              <a:t>, 7</a:t>
            </a:r>
            <a:r>
              <a:rPr lang="en-US" sz="4000" baseline="30000" dirty="0">
                <a:latin typeface="Arial Rounded MT Bold" panose="020F0704030504030204" pitchFamily="34" charset="0"/>
              </a:rPr>
              <a:t>th </a:t>
            </a:r>
            <a:r>
              <a:rPr lang="en-US" sz="4000" dirty="0">
                <a:latin typeface="Arial Rounded MT Bold" panose="020F0704030504030204" pitchFamily="34" charset="0"/>
              </a:rPr>
              <a:t> and 8</a:t>
            </a:r>
            <a:r>
              <a:rPr lang="en-US" sz="4000" baseline="30000" dirty="0">
                <a:latin typeface="Arial Rounded MT Bold" panose="020F0704030504030204" pitchFamily="34" charset="0"/>
              </a:rPr>
              <a:t>th</a:t>
            </a:r>
            <a:r>
              <a:rPr lang="en-US" sz="4000" dirty="0">
                <a:latin typeface="Arial Rounded MT Bold" panose="020F0704030504030204" pitchFamily="34" charset="0"/>
              </a:rPr>
              <a:t> grades. Please contact me in a timely manner should any concerns or issues arise throughout the school year.</a:t>
            </a:r>
          </a:p>
          <a:p>
            <a:pPr marL="0" indent="0">
              <a:buNone/>
            </a:pPr>
            <a:endParaRPr lang="en-US" sz="3600" dirty="0">
              <a:latin typeface="Arial Rounded MT Bold" panose="020F0704030504030204" pitchFamily="34" charset="0"/>
            </a:endParaRPr>
          </a:p>
          <a:p>
            <a:pPr marL="0" indent="0">
              <a:buNone/>
            </a:pPr>
            <a:r>
              <a:rPr lang="en-US" sz="3600" dirty="0">
                <a:latin typeface="Arial Rounded MT Bold" panose="020F0704030504030204" pitchFamily="34" charset="0"/>
              </a:rPr>
              <a:t>Email: </a:t>
            </a:r>
            <a:r>
              <a:rPr lang="en-US" sz="3600" dirty="0">
                <a:latin typeface="Arial Rounded MT Bold" panose="020F0704030504030204" pitchFamily="34" charset="0"/>
                <a:hlinkClick r:id="rId2"/>
              </a:rPr>
              <a:t>marva1.smith-carty@cms.k12.nc.us</a:t>
            </a:r>
            <a:r>
              <a:rPr lang="en-US" sz="3600" dirty="0">
                <a:latin typeface="Arial Rounded MT Bold" panose="020F0704030504030204" pitchFamily="34" charset="0"/>
              </a:rPr>
              <a:t> </a:t>
            </a:r>
          </a:p>
          <a:p>
            <a:pPr marL="0" indent="0">
              <a:buNone/>
            </a:pPr>
            <a:r>
              <a:rPr lang="en-US" sz="3600" dirty="0">
                <a:latin typeface="Arial Rounded MT Bold" panose="020F0704030504030204" pitchFamily="34" charset="0"/>
              </a:rPr>
              <a:t>Website: </a:t>
            </a:r>
            <a:r>
              <a:rPr lang="en-US" sz="3600" dirty="0">
                <a:latin typeface="Arial Rounded MT Bold" panose="020F0704030504030204" pitchFamily="34" charset="0"/>
                <a:hlinkClick r:id="rId3"/>
              </a:rPr>
              <a:t>http://smithcartyspanish.weebly.com/</a:t>
            </a:r>
            <a:endParaRPr lang="en-US" sz="3600" dirty="0">
              <a:latin typeface="Arial Rounded MT Bold" panose="020F0704030504030204" pitchFamily="34" charset="0"/>
            </a:endParaRPr>
          </a:p>
          <a:p>
            <a:pPr marL="0" indent="0">
              <a:buNone/>
            </a:pPr>
            <a:endParaRPr lang="en-US" sz="3600" dirty="0">
              <a:latin typeface="Arial Rounded MT Bold" panose="020F0704030504030204" pitchFamily="34" charset="0"/>
            </a:endParaRPr>
          </a:p>
        </p:txBody>
      </p:sp>
    </p:spTree>
    <p:extLst>
      <p:ext uri="{BB962C8B-B14F-4D97-AF65-F5344CB8AC3E}">
        <p14:creationId xmlns:p14="http://schemas.microsoft.com/office/powerpoint/2010/main" val="272628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579" y="76200"/>
            <a:ext cx="11393214" cy="1066800"/>
          </a:xfrm>
        </p:spPr>
        <p:txBody>
          <a:bodyPr>
            <a:normAutofit fontScale="90000"/>
          </a:bodyPr>
          <a:lstStyle/>
          <a:p>
            <a:pPr algn="ctr"/>
            <a:r>
              <a:rPr lang="en-US" sz="8000" dirty="0" smtClean="0">
                <a:latin typeface="Arial Rounded MT Bold" panose="020F0704030504030204" pitchFamily="34" charset="0"/>
              </a:rPr>
              <a:t>Spanish Paths at Bailey</a:t>
            </a:r>
            <a:endParaRPr lang="en-US" sz="8000" dirty="0">
              <a:latin typeface="Arial Rounded MT Bold" panose="020F0704030504030204" pitchFamily="34" charset="0"/>
            </a:endParaRPr>
          </a:p>
        </p:txBody>
      </p:sp>
      <p:sp>
        <p:nvSpPr>
          <p:cNvPr id="3" name="Content Placeholder 2"/>
          <p:cNvSpPr>
            <a:spLocks noGrp="1"/>
          </p:cNvSpPr>
          <p:nvPr>
            <p:ph idx="1"/>
          </p:nvPr>
        </p:nvSpPr>
        <p:spPr>
          <a:xfrm>
            <a:off x="457201" y="1303283"/>
            <a:ext cx="11201399" cy="5249917"/>
          </a:xfrm>
        </p:spPr>
        <p:txBody>
          <a:bodyPr>
            <a:normAutofit/>
          </a:bodyPr>
          <a:lstStyle/>
          <a:p>
            <a:pPr algn="just"/>
            <a:r>
              <a:rPr lang="en-US" sz="2400" b="1" u="sng" dirty="0" smtClean="0">
                <a:latin typeface="Arial Rounded MT Bold" panose="020F0704030504030204" pitchFamily="34" charset="0"/>
              </a:rPr>
              <a:t>Exploratory Spanish </a:t>
            </a:r>
            <a:r>
              <a:rPr lang="en-US" sz="2400" dirty="0" smtClean="0">
                <a:latin typeface="Arial Rounded MT Bold" panose="020F0704030504030204" pitchFamily="34" charset="0"/>
              </a:rPr>
              <a:t>is taught to students in the 6</a:t>
            </a:r>
            <a:r>
              <a:rPr lang="en-US" sz="2400" baseline="30000" dirty="0" smtClean="0">
                <a:latin typeface="Arial Rounded MT Bold" panose="020F0704030504030204" pitchFamily="34" charset="0"/>
              </a:rPr>
              <a:t>th</a:t>
            </a:r>
            <a:r>
              <a:rPr lang="en-US" sz="2400" dirty="0" smtClean="0">
                <a:latin typeface="Arial Rounded MT Bold" panose="020F0704030504030204" pitchFamily="34" charset="0"/>
              </a:rPr>
              <a:t> grade with emphasis on building an understanding of the language, learning how to communicate basic information in the language and being able to make an informed decision about taking the language year long in the 7</a:t>
            </a:r>
            <a:r>
              <a:rPr lang="en-US" sz="2400" baseline="30000" dirty="0" smtClean="0">
                <a:latin typeface="Arial Rounded MT Bold" panose="020F0704030504030204" pitchFamily="34" charset="0"/>
              </a:rPr>
              <a:t>th</a:t>
            </a:r>
            <a:r>
              <a:rPr lang="en-US" sz="2400" dirty="0" smtClean="0">
                <a:latin typeface="Arial Rounded MT Bold" panose="020F0704030504030204" pitchFamily="34" charset="0"/>
              </a:rPr>
              <a:t> grade. </a:t>
            </a:r>
          </a:p>
          <a:p>
            <a:pPr algn="just"/>
            <a:endParaRPr lang="en-US" sz="2400" dirty="0" smtClean="0">
              <a:latin typeface="Arial Rounded MT Bold" panose="020F0704030504030204" pitchFamily="34" charset="0"/>
            </a:endParaRPr>
          </a:p>
          <a:p>
            <a:pPr algn="just"/>
            <a:r>
              <a:rPr lang="en-US" sz="2400" b="1" u="sng" dirty="0" smtClean="0">
                <a:latin typeface="Arial Rounded MT Bold" panose="020F0704030504030204" pitchFamily="34" charset="0"/>
              </a:rPr>
              <a:t>Spanish I Part A</a:t>
            </a:r>
            <a:r>
              <a:rPr lang="en-US" sz="2400" dirty="0" smtClean="0">
                <a:latin typeface="Arial Rounded MT Bold" panose="020F0704030504030204" pitchFamily="34" charset="0"/>
              </a:rPr>
              <a:t> is done in the 7</a:t>
            </a:r>
            <a:r>
              <a:rPr lang="en-US" sz="2400" baseline="30000" dirty="0" smtClean="0">
                <a:latin typeface="Arial Rounded MT Bold" panose="020F0704030504030204" pitchFamily="34" charset="0"/>
              </a:rPr>
              <a:t>th</a:t>
            </a:r>
            <a:r>
              <a:rPr lang="en-US" sz="2400" dirty="0" smtClean="0">
                <a:latin typeface="Arial Rounded MT Bold" panose="020F0704030504030204" pitchFamily="34" charset="0"/>
              </a:rPr>
              <a:t> grade and covers units 1 and 2 of the Spanish I Curriculum. This course is done for high school credit, and is the first year of a two year course. </a:t>
            </a:r>
          </a:p>
          <a:p>
            <a:pPr algn="just"/>
            <a:endParaRPr lang="en-US" sz="2400" dirty="0" smtClean="0">
              <a:latin typeface="Arial Rounded MT Bold" panose="020F0704030504030204" pitchFamily="34" charset="0"/>
            </a:endParaRPr>
          </a:p>
          <a:p>
            <a:pPr algn="just"/>
            <a:r>
              <a:rPr lang="en-US" sz="2400" b="1" u="sng" dirty="0">
                <a:latin typeface="Arial Rounded MT Bold" panose="020F0704030504030204" pitchFamily="34" charset="0"/>
              </a:rPr>
              <a:t>Spanish I Part </a:t>
            </a:r>
            <a:r>
              <a:rPr lang="en-US" sz="2400" b="1" u="sng" dirty="0" smtClean="0">
                <a:latin typeface="Arial Rounded MT Bold" panose="020F0704030504030204" pitchFamily="34" charset="0"/>
              </a:rPr>
              <a:t>B </a:t>
            </a:r>
            <a:r>
              <a:rPr lang="en-US" sz="2400" dirty="0">
                <a:latin typeface="Arial Rounded MT Bold" panose="020F0704030504030204" pitchFamily="34" charset="0"/>
              </a:rPr>
              <a:t>is done in the </a:t>
            </a:r>
            <a:r>
              <a:rPr lang="en-US" sz="2400" dirty="0" smtClean="0">
                <a:latin typeface="Arial Rounded MT Bold" panose="020F0704030504030204" pitchFamily="34" charset="0"/>
              </a:rPr>
              <a:t>8</a:t>
            </a:r>
            <a:r>
              <a:rPr lang="en-US" sz="2400" baseline="30000" dirty="0" smtClean="0">
                <a:latin typeface="Arial Rounded MT Bold" panose="020F0704030504030204" pitchFamily="34" charset="0"/>
              </a:rPr>
              <a:t>th</a:t>
            </a:r>
            <a:r>
              <a:rPr lang="en-US" sz="2400" dirty="0" smtClean="0">
                <a:latin typeface="Arial Rounded MT Bold" panose="020F0704030504030204" pitchFamily="34" charset="0"/>
              </a:rPr>
              <a:t> grade. It builds on what was taught in the 7</a:t>
            </a:r>
            <a:r>
              <a:rPr lang="en-US" sz="2400" baseline="30000" dirty="0" smtClean="0">
                <a:latin typeface="Arial Rounded MT Bold" panose="020F0704030504030204" pitchFamily="34" charset="0"/>
              </a:rPr>
              <a:t>th</a:t>
            </a:r>
            <a:r>
              <a:rPr lang="en-US" sz="2400" dirty="0" smtClean="0">
                <a:latin typeface="Arial Rounded MT Bold" panose="020F0704030504030204" pitchFamily="34" charset="0"/>
              </a:rPr>
              <a:t> grade and units 2 </a:t>
            </a:r>
            <a:r>
              <a:rPr lang="en-US" sz="2400" dirty="0">
                <a:latin typeface="Arial Rounded MT Bold" panose="020F0704030504030204" pitchFamily="34" charset="0"/>
              </a:rPr>
              <a:t>and </a:t>
            </a:r>
            <a:r>
              <a:rPr lang="en-US" sz="2400" dirty="0" smtClean="0">
                <a:latin typeface="Arial Rounded MT Bold" panose="020F0704030504030204" pitchFamily="34" charset="0"/>
              </a:rPr>
              <a:t>3 of the Spanish I Curriculum is done at this level. This is the final year of the two year course for high </a:t>
            </a:r>
            <a:r>
              <a:rPr lang="en-US" sz="2400" smtClean="0">
                <a:latin typeface="Arial Rounded MT Bold" panose="020F0704030504030204" pitchFamily="34" charset="0"/>
              </a:rPr>
              <a:t>school credit.</a:t>
            </a:r>
            <a:endParaRPr lang="en-US" sz="2400" dirty="0">
              <a:latin typeface="Arial Rounded MT Bold" panose="020F0704030504030204" pitchFamily="34" charset="0"/>
            </a:endParaRPr>
          </a:p>
          <a:p>
            <a:endParaRPr lang="en-US" dirty="0">
              <a:latin typeface="Arial Rounded MT Bold" panose="020F0704030504030204" pitchFamily="34" charset="0"/>
            </a:endParaRPr>
          </a:p>
        </p:txBody>
      </p:sp>
    </p:spTree>
    <p:extLst>
      <p:ext uri="{BB962C8B-B14F-4D97-AF65-F5344CB8AC3E}">
        <p14:creationId xmlns:p14="http://schemas.microsoft.com/office/powerpoint/2010/main" val="7579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914400"/>
          </a:xfrm>
        </p:spPr>
        <p:txBody>
          <a:bodyPr>
            <a:noAutofit/>
          </a:bodyPr>
          <a:lstStyle/>
          <a:p>
            <a:pPr algn="ctr"/>
            <a:r>
              <a:rPr lang="en-US" sz="4800" dirty="0">
                <a:latin typeface="Arial Rounded MT Bold" panose="020F0704030504030204" pitchFamily="34" charset="0"/>
              </a:rPr>
              <a:t>REQUIRED SUPPLIES </a:t>
            </a:r>
            <a:endParaRPr lang="en-US" sz="3200" dirty="0">
              <a:latin typeface="Arial Rounded MT Bold" panose="020F0704030504030204" pitchFamily="34" charset="0"/>
            </a:endParaRPr>
          </a:p>
        </p:txBody>
      </p:sp>
      <p:sp>
        <p:nvSpPr>
          <p:cNvPr id="3" name="Content Placeholder 2"/>
          <p:cNvSpPr>
            <a:spLocks noGrp="1"/>
          </p:cNvSpPr>
          <p:nvPr>
            <p:ph idx="1"/>
          </p:nvPr>
        </p:nvSpPr>
        <p:spPr>
          <a:xfrm>
            <a:off x="533400" y="1542393"/>
            <a:ext cx="11125200" cy="4805855"/>
          </a:xfrm>
        </p:spPr>
        <p:txBody>
          <a:bodyPr>
            <a:normAutofit/>
          </a:bodyPr>
          <a:lstStyle/>
          <a:p>
            <a:pPr marL="914400" indent="-914400">
              <a:buFont typeface="+mj-lt"/>
              <a:buAutoNum type="arabicPeriod"/>
            </a:pPr>
            <a:r>
              <a:rPr lang="en-US" sz="3200" dirty="0">
                <a:latin typeface="Arial Rounded MT Bold" panose="020F0704030504030204" pitchFamily="34" charset="0"/>
              </a:rPr>
              <a:t>A notebook</a:t>
            </a:r>
          </a:p>
          <a:p>
            <a:pPr marL="914400" indent="-914400">
              <a:buFont typeface="+mj-lt"/>
              <a:buAutoNum type="arabicPeriod"/>
            </a:pPr>
            <a:r>
              <a:rPr lang="en-US" sz="3200" dirty="0">
                <a:latin typeface="Arial Rounded MT Bold" panose="020F0704030504030204" pitchFamily="34" charset="0"/>
              </a:rPr>
              <a:t>Pencil / a pen (black or blue ink)</a:t>
            </a:r>
          </a:p>
          <a:p>
            <a:pPr marL="914400" indent="-914400">
              <a:buFont typeface="+mj-lt"/>
              <a:buAutoNum type="arabicPeriod"/>
            </a:pPr>
            <a:r>
              <a:rPr lang="en-US" sz="3200" dirty="0">
                <a:latin typeface="Arial Rounded MT Bold" panose="020F0704030504030204" pitchFamily="34" charset="0"/>
              </a:rPr>
              <a:t>A pair of ear buds/ a headphone</a:t>
            </a:r>
          </a:p>
          <a:p>
            <a:pPr marL="914400" indent="-914400">
              <a:buFont typeface="+mj-lt"/>
              <a:buAutoNum type="arabicPeriod"/>
            </a:pPr>
            <a:r>
              <a:rPr lang="en-US" sz="3200" dirty="0">
                <a:latin typeface="Arial Rounded MT Bold" panose="020F0704030504030204" pitchFamily="34" charset="0"/>
              </a:rPr>
              <a:t>Colored pencils </a:t>
            </a:r>
            <a:r>
              <a:rPr lang="en-US" dirty="0" smtClean="0">
                <a:latin typeface="Arial Rounded MT Bold" panose="020F0704030504030204" pitchFamily="34" charset="0"/>
              </a:rPr>
              <a:t>(for in class activities or mini projects)</a:t>
            </a:r>
          </a:p>
          <a:p>
            <a:pPr marL="914400" indent="-914400">
              <a:buFont typeface="+mj-lt"/>
              <a:buAutoNum type="arabicPeriod"/>
            </a:pPr>
            <a:r>
              <a:rPr lang="en-US" sz="3200" dirty="0">
                <a:latin typeface="Arial Rounded MT Bold" panose="020F0704030504030204" pitchFamily="34" charset="0"/>
              </a:rPr>
              <a:t>Glue, glue stick or tape  </a:t>
            </a:r>
          </a:p>
          <a:p>
            <a:pPr marL="914400" indent="-914400">
              <a:buFont typeface="+mj-lt"/>
              <a:buAutoNum type="arabicPeriod"/>
            </a:pPr>
            <a:r>
              <a:rPr lang="en-US" sz="3200" dirty="0">
                <a:latin typeface="Arial Rounded MT Bold" panose="020F0704030504030204" pitchFamily="34" charset="0"/>
              </a:rPr>
              <a:t>A folder/Binder (to keep handouts)</a:t>
            </a:r>
          </a:p>
          <a:p>
            <a:pPr marL="914400" indent="-914400">
              <a:buFont typeface="+mj-lt"/>
              <a:buAutoNum type="arabicPeriod"/>
            </a:pPr>
            <a:r>
              <a:rPr lang="en-US" sz="3200" dirty="0">
                <a:latin typeface="Arial Rounded MT Bold" panose="020F0704030504030204" pitchFamily="34" charset="0"/>
              </a:rPr>
              <a:t>Notebook paper</a:t>
            </a:r>
          </a:p>
          <a:p>
            <a:pPr marL="0" indent="0" algn="just">
              <a:buNone/>
            </a:pPr>
            <a:endParaRPr lang="en-US" sz="3200" dirty="0">
              <a:latin typeface="Arial Rounded MT Bold" panose="020F0704030504030204" pitchFamily="34" charset="0"/>
            </a:endParaRPr>
          </a:p>
        </p:txBody>
      </p:sp>
    </p:spTree>
    <p:extLst>
      <p:ext uri="{BB962C8B-B14F-4D97-AF65-F5344CB8AC3E}">
        <p14:creationId xmlns:p14="http://schemas.microsoft.com/office/powerpoint/2010/main" val="4068615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11582400" cy="838200"/>
          </a:xfrm>
        </p:spPr>
        <p:txBody>
          <a:bodyPr>
            <a:noAutofit/>
          </a:bodyPr>
          <a:lstStyle/>
          <a:p>
            <a:r>
              <a:rPr lang="en-US" sz="5400" dirty="0">
                <a:latin typeface="Arial Rounded MT Bold" panose="020F0704030504030204" pitchFamily="34" charset="0"/>
              </a:rPr>
              <a:t>6</a:t>
            </a:r>
            <a:r>
              <a:rPr lang="en-US" sz="5400" baseline="30000" dirty="0">
                <a:latin typeface="Arial Rounded MT Bold" panose="020F0704030504030204" pitchFamily="34" charset="0"/>
              </a:rPr>
              <a:t>th</a:t>
            </a:r>
            <a:r>
              <a:rPr lang="en-US" sz="5400" dirty="0">
                <a:latin typeface="Arial Rounded MT Bold" panose="020F0704030504030204" pitchFamily="34" charset="0"/>
              </a:rPr>
              <a:t> Grade Curriculum – Quarter 1 </a:t>
            </a:r>
          </a:p>
        </p:txBody>
      </p:sp>
      <p:sp>
        <p:nvSpPr>
          <p:cNvPr id="3" name="Content Placeholder 2"/>
          <p:cNvSpPr>
            <a:spLocks noGrp="1"/>
          </p:cNvSpPr>
          <p:nvPr>
            <p:ph idx="1"/>
          </p:nvPr>
        </p:nvSpPr>
        <p:spPr>
          <a:xfrm>
            <a:off x="304800" y="1324302"/>
            <a:ext cx="11201400" cy="5315983"/>
          </a:xfrm>
        </p:spPr>
        <p:txBody>
          <a:bodyPr>
            <a:normAutofit lnSpcReduction="10000"/>
          </a:bodyPr>
          <a:lstStyle/>
          <a:p>
            <a:r>
              <a:rPr lang="en-US" dirty="0" smtClean="0">
                <a:latin typeface="Arial Rounded MT Bold" panose="020F0704030504030204" pitchFamily="34" charset="0"/>
              </a:rPr>
              <a:t>Classroom Commands</a:t>
            </a:r>
          </a:p>
          <a:p>
            <a:r>
              <a:rPr lang="en-US" dirty="0" smtClean="0">
                <a:latin typeface="Arial Rounded MT Bold" panose="020F0704030504030204" pitchFamily="34" charset="0"/>
              </a:rPr>
              <a:t>Greetings &amp; Farewell </a:t>
            </a:r>
          </a:p>
          <a:p>
            <a:r>
              <a:rPr lang="en-US" dirty="0" smtClean="0">
                <a:latin typeface="Arial Rounded MT Bold" panose="020F0704030504030204" pitchFamily="34" charset="0"/>
              </a:rPr>
              <a:t>Introductions </a:t>
            </a:r>
          </a:p>
          <a:p>
            <a:r>
              <a:rPr lang="en-US" dirty="0" smtClean="0">
                <a:latin typeface="Arial Rounded MT Bold" panose="020F0704030504030204" pitchFamily="34" charset="0"/>
              </a:rPr>
              <a:t>Polite Expressions/Common Courtesy </a:t>
            </a:r>
          </a:p>
          <a:p>
            <a:r>
              <a:rPr lang="en-US" dirty="0" smtClean="0">
                <a:latin typeface="Arial Rounded MT Bold" panose="020F0704030504030204" pitchFamily="34" charset="0"/>
              </a:rPr>
              <a:t>Numbers: phone number, age, mathematical equations </a:t>
            </a:r>
          </a:p>
          <a:p>
            <a:r>
              <a:rPr lang="en-US" dirty="0" smtClean="0">
                <a:latin typeface="Arial Rounded MT Bold" panose="020F0704030504030204" pitchFamily="34" charset="0"/>
              </a:rPr>
              <a:t>Days of the week (today, yesterday, tomorrow &amp; favorite day) </a:t>
            </a:r>
          </a:p>
          <a:p>
            <a:r>
              <a:rPr lang="en-US" dirty="0" smtClean="0">
                <a:latin typeface="Arial Rounded MT Bold" panose="020F0704030504030204" pitchFamily="34" charset="0"/>
              </a:rPr>
              <a:t>Months of the year (Telling the date &amp; birthday) </a:t>
            </a:r>
          </a:p>
          <a:p>
            <a:r>
              <a:rPr lang="en-US" dirty="0" smtClean="0">
                <a:latin typeface="Arial Rounded MT Bold" panose="020F0704030504030204" pitchFamily="34" charset="0"/>
              </a:rPr>
              <a:t>Description (personality &amp; physical characteristics)  </a:t>
            </a:r>
          </a:p>
          <a:p>
            <a:r>
              <a:rPr lang="en-US" dirty="0" smtClean="0">
                <a:latin typeface="Arial Rounded MT Bold" panose="020F0704030504030204" pitchFamily="34" charset="0"/>
              </a:rPr>
              <a:t>Colors </a:t>
            </a:r>
          </a:p>
          <a:p>
            <a:r>
              <a:rPr lang="en-US" dirty="0" smtClean="0">
                <a:latin typeface="Arial Rounded MT Bold" panose="020F0704030504030204" pitchFamily="34" charset="0"/>
              </a:rPr>
              <a:t>Classroom Supplies </a:t>
            </a:r>
          </a:p>
          <a:p>
            <a:pPr marL="0" indent="0">
              <a:buNone/>
            </a:pPr>
            <a:r>
              <a:rPr lang="en-US" dirty="0" smtClean="0">
                <a:latin typeface="Arial Rounded MT Bold" panose="020F0704030504030204" pitchFamily="34" charset="0"/>
              </a:rPr>
              <a:t>It is important to note that tests are administered throughout and students will do a cumulative benchmark after covering these topics </a:t>
            </a:r>
            <a:endParaRPr lang="en-US" dirty="0">
              <a:latin typeface="Arial Rounded MT Bold" panose="020F0704030504030204" pitchFamily="34" charset="0"/>
            </a:endParaRPr>
          </a:p>
        </p:txBody>
      </p:sp>
    </p:spTree>
    <p:extLst>
      <p:ext uri="{BB962C8B-B14F-4D97-AF65-F5344CB8AC3E}">
        <p14:creationId xmlns:p14="http://schemas.microsoft.com/office/powerpoint/2010/main" val="331575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11582400" cy="838200"/>
          </a:xfrm>
        </p:spPr>
        <p:txBody>
          <a:bodyPr>
            <a:noAutofit/>
          </a:bodyPr>
          <a:lstStyle/>
          <a:p>
            <a:r>
              <a:rPr lang="en-US" sz="5400" dirty="0">
                <a:latin typeface="Arial Rounded MT Bold" panose="020F0704030504030204" pitchFamily="34" charset="0"/>
              </a:rPr>
              <a:t>6</a:t>
            </a:r>
            <a:r>
              <a:rPr lang="en-US" sz="5400" baseline="30000" dirty="0">
                <a:latin typeface="Arial Rounded MT Bold" panose="020F0704030504030204" pitchFamily="34" charset="0"/>
              </a:rPr>
              <a:t>th</a:t>
            </a:r>
            <a:r>
              <a:rPr lang="en-US" sz="5400" dirty="0">
                <a:latin typeface="Arial Rounded MT Bold" panose="020F0704030504030204" pitchFamily="34" charset="0"/>
              </a:rPr>
              <a:t> Grade Curriculum – Quarter 2 </a:t>
            </a:r>
          </a:p>
        </p:txBody>
      </p:sp>
      <p:sp>
        <p:nvSpPr>
          <p:cNvPr id="3" name="Content Placeholder 2"/>
          <p:cNvSpPr>
            <a:spLocks noGrp="1"/>
          </p:cNvSpPr>
          <p:nvPr>
            <p:ph idx="1"/>
          </p:nvPr>
        </p:nvSpPr>
        <p:spPr>
          <a:xfrm>
            <a:off x="533400" y="1295400"/>
            <a:ext cx="11353800" cy="5344886"/>
          </a:xfrm>
        </p:spPr>
        <p:txBody>
          <a:bodyPr>
            <a:normAutofit/>
          </a:bodyPr>
          <a:lstStyle/>
          <a:p>
            <a:r>
              <a:rPr lang="en-US" dirty="0" smtClean="0">
                <a:latin typeface="Arial Rounded MT Bold" panose="020F0704030504030204" pitchFamily="34" charset="0"/>
              </a:rPr>
              <a:t>Family &amp; description of family relationships  </a:t>
            </a:r>
          </a:p>
          <a:p>
            <a:r>
              <a:rPr lang="en-US" dirty="0" smtClean="0">
                <a:latin typeface="Arial Rounded MT Bold" panose="020F0704030504030204" pitchFamily="34" charset="0"/>
              </a:rPr>
              <a:t>Pets (identifying and describing) </a:t>
            </a:r>
          </a:p>
          <a:p>
            <a:r>
              <a:rPr lang="en-US" dirty="0" smtClean="0">
                <a:latin typeface="Arial Rounded MT Bold" panose="020F0704030504030204" pitchFamily="34" charset="0"/>
              </a:rPr>
              <a:t>Description (of family members)</a:t>
            </a:r>
          </a:p>
          <a:p>
            <a:r>
              <a:rPr lang="en-US" dirty="0" smtClean="0">
                <a:latin typeface="Arial Rounded MT Bold" panose="020F0704030504030204" pitchFamily="34" charset="0"/>
              </a:rPr>
              <a:t>House </a:t>
            </a:r>
          </a:p>
          <a:p>
            <a:r>
              <a:rPr lang="en-US" dirty="0" smtClean="0">
                <a:latin typeface="Arial Rounded MT Bold" panose="020F0704030504030204" pitchFamily="34" charset="0"/>
              </a:rPr>
              <a:t>Places in the neighborhood</a:t>
            </a:r>
          </a:p>
          <a:p>
            <a:r>
              <a:rPr lang="en-US" dirty="0" smtClean="0">
                <a:latin typeface="Arial Rounded MT Bold" panose="020F0704030504030204" pitchFamily="34" charset="0"/>
              </a:rPr>
              <a:t>Time</a:t>
            </a:r>
          </a:p>
          <a:p>
            <a:r>
              <a:rPr lang="en-US" dirty="0">
                <a:latin typeface="Arial Rounded MT Bold" panose="020F0704030504030204" pitchFamily="34" charset="0"/>
              </a:rPr>
              <a:t> </a:t>
            </a:r>
            <a:r>
              <a:rPr lang="en-US" dirty="0" smtClean="0">
                <a:latin typeface="Arial Rounded MT Bold" panose="020F0704030504030204" pitchFamily="34" charset="0"/>
              </a:rPr>
              <a:t>Weather </a:t>
            </a:r>
          </a:p>
          <a:p>
            <a:r>
              <a:rPr lang="en-US" dirty="0" smtClean="0">
                <a:latin typeface="Arial Rounded MT Bold" panose="020F0704030504030204" pitchFamily="34" charset="0"/>
              </a:rPr>
              <a:t>Clothing </a:t>
            </a:r>
          </a:p>
          <a:p>
            <a:endParaRPr lang="en-US" dirty="0" smtClean="0">
              <a:latin typeface="Arial Rounded MT Bold" panose="020F0704030504030204" pitchFamily="34" charset="0"/>
            </a:endParaRPr>
          </a:p>
          <a:p>
            <a:pPr marL="0" indent="0">
              <a:buNone/>
            </a:pPr>
            <a:r>
              <a:rPr lang="en-US" dirty="0" smtClean="0">
                <a:latin typeface="Arial Rounded MT Bold" panose="020F0704030504030204" pitchFamily="34" charset="0"/>
              </a:rPr>
              <a:t>Tests are administered throughout and students will do a cumulative benchmark after covering these topics </a:t>
            </a:r>
            <a:endParaRPr lang="en-US" dirty="0">
              <a:latin typeface="Arial Rounded MT Bold" panose="020F0704030504030204" pitchFamily="34" charset="0"/>
            </a:endParaRPr>
          </a:p>
        </p:txBody>
      </p:sp>
    </p:spTree>
    <p:extLst>
      <p:ext uri="{BB962C8B-B14F-4D97-AF65-F5344CB8AC3E}">
        <p14:creationId xmlns:p14="http://schemas.microsoft.com/office/powerpoint/2010/main" val="376044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76200"/>
            <a:ext cx="11506200" cy="762000"/>
          </a:xfrm>
        </p:spPr>
        <p:txBody>
          <a:bodyPr>
            <a:noAutofit/>
          </a:bodyPr>
          <a:lstStyle/>
          <a:p>
            <a:pPr algn="ctr"/>
            <a:r>
              <a:rPr lang="en-US" sz="4800" dirty="0">
                <a:latin typeface="Arial Rounded MT Bold" panose="020F0704030504030204" pitchFamily="34" charset="0"/>
              </a:rPr>
              <a:t>7</a:t>
            </a:r>
            <a:r>
              <a:rPr lang="en-US" sz="4800" baseline="30000" dirty="0">
                <a:latin typeface="Arial Rounded MT Bold" panose="020F0704030504030204" pitchFamily="34" charset="0"/>
              </a:rPr>
              <a:t>th</a:t>
            </a:r>
            <a:r>
              <a:rPr lang="en-US" sz="4800" dirty="0">
                <a:latin typeface="Arial Rounded MT Bold" panose="020F0704030504030204" pitchFamily="34" charset="0"/>
              </a:rPr>
              <a:t> Grade Curriculum </a:t>
            </a:r>
          </a:p>
        </p:txBody>
      </p:sp>
      <p:sp>
        <p:nvSpPr>
          <p:cNvPr id="5" name="Text Placeholder 4"/>
          <p:cNvSpPr>
            <a:spLocks noGrp="1"/>
          </p:cNvSpPr>
          <p:nvPr>
            <p:ph type="body" idx="1"/>
          </p:nvPr>
        </p:nvSpPr>
        <p:spPr>
          <a:xfrm>
            <a:off x="0" y="705222"/>
            <a:ext cx="4973041" cy="512064"/>
          </a:xfrm>
        </p:spPr>
        <p:txBody>
          <a:bodyPr/>
          <a:lstStyle/>
          <a:p>
            <a:pPr algn="ctr"/>
            <a:r>
              <a:rPr lang="en-US" dirty="0" smtClean="0">
                <a:latin typeface="Arial Rounded MT Bold" panose="020F0704030504030204" pitchFamily="34" charset="0"/>
              </a:rPr>
              <a:t>Unit 1 – Quarters 1 &amp; 2</a:t>
            </a:r>
            <a:endParaRPr lang="en-US" dirty="0">
              <a:latin typeface="Arial Rounded MT Bold" panose="020F0704030504030204" pitchFamily="34" charset="0"/>
            </a:endParaRPr>
          </a:p>
        </p:txBody>
      </p:sp>
      <p:sp>
        <p:nvSpPr>
          <p:cNvPr id="3" name="Content Placeholder 2"/>
          <p:cNvSpPr>
            <a:spLocks noGrp="1"/>
          </p:cNvSpPr>
          <p:nvPr>
            <p:ph sz="half" idx="2"/>
          </p:nvPr>
        </p:nvSpPr>
        <p:spPr>
          <a:xfrm>
            <a:off x="315478" y="1580606"/>
            <a:ext cx="5856722" cy="5124994"/>
          </a:xfrm>
        </p:spPr>
        <p:txBody>
          <a:bodyPr>
            <a:normAutofit fontScale="77500" lnSpcReduction="20000"/>
          </a:bodyPr>
          <a:lstStyle/>
          <a:p>
            <a:r>
              <a:rPr lang="en-US" dirty="0" smtClean="0">
                <a:latin typeface="Arial Rounded MT Bold" panose="020F0704030504030204" pitchFamily="34" charset="0"/>
              </a:rPr>
              <a:t>The Alphabet </a:t>
            </a:r>
          </a:p>
          <a:p>
            <a:r>
              <a:rPr lang="en-US" dirty="0">
                <a:latin typeface="Arial Rounded MT Bold" panose="020F0704030504030204" pitchFamily="34" charset="0"/>
              </a:rPr>
              <a:t>Classroom Commands</a:t>
            </a:r>
          </a:p>
          <a:p>
            <a:r>
              <a:rPr lang="en-US" dirty="0">
                <a:latin typeface="Arial Rounded MT Bold" panose="020F0704030504030204" pitchFamily="34" charset="0"/>
              </a:rPr>
              <a:t>Greetings &amp; Farewell </a:t>
            </a:r>
          </a:p>
          <a:p>
            <a:r>
              <a:rPr lang="en-US" dirty="0" smtClean="0">
                <a:latin typeface="Arial Rounded MT Bold" panose="020F0704030504030204" pitchFamily="34" charset="0"/>
              </a:rPr>
              <a:t>Names and Introductions </a:t>
            </a:r>
          </a:p>
          <a:p>
            <a:r>
              <a:rPr lang="en-US" dirty="0" smtClean="0">
                <a:latin typeface="Arial Rounded MT Bold" panose="020F0704030504030204" pitchFamily="34" charset="0"/>
              </a:rPr>
              <a:t>Describing emotions/well-being/ state of being </a:t>
            </a:r>
            <a:endParaRPr lang="en-US" dirty="0">
              <a:latin typeface="Arial Rounded MT Bold" panose="020F0704030504030204" pitchFamily="34" charset="0"/>
            </a:endParaRPr>
          </a:p>
          <a:p>
            <a:r>
              <a:rPr lang="en-US" dirty="0">
                <a:latin typeface="Arial Rounded MT Bold" panose="020F0704030504030204" pitchFamily="34" charset="0"/>
              </a:rPr>
              <a:t>Polite Expressions/Common Courtesy </a:t>
            </a:r>
          </a:p>
          <a:p>
            <a:r>
              <a:rPr lang="en-US" dirty="0">
                <a:latin typeface="Arial Rounded MT Bold" panose="020F0704030504030204" pitchFamily="34" charset="0"/>
              </a:rPr>
              <a:t>Numbers: phone number, age, mathematical equations </a:t>
            </a:r>
          </a:p>
          <a:p>
            <a:r>
              <a:rPr lang="en-US" dirty="0">
                <a:latin typeface="Arial Rounded MT Bold" panose="020F0704030504030204" pitchFamily="34" charset="0"/>
              </a:rPr>
              <a:t>Days of the week (today, yesterday, tomorrow &amp; favorite day) </a:t>
            </a:r>
          </a:p>
          <a:p>
            <a:r>
              <a:rPr lang="en-US" dirty="0">
                <a:latin typeface="Arial Rounded MT Bold" panose="020F0704030504030204" pitchFamily="34" charset="0"/>
              </a:rPr>
              <a:t>Months of the year </a:t>
            </a:r>
            <a:r>
              <a:rPr lang="en-US" dirty="0" smtClean="0">
                <a:latin typeface="Arial Rounded MT Bold" panose="020F0704030504030204" pitchFamily="34" charset="0"/>
              </a:rPr>
              <a:t>(Date </a:t>
            </a:r>
            <a:r>
              <a:rPr lang="en-US" dirty="0">
                <a:latin typeface="Arial Rounded MT Bold" panose="020F0704030504030204" pitchFamily="34" charset="0"/>
              </a:rPr>
              <a:t>&amp; birthday) </a:t>
            </a:r>
          </a:p>
          <a:p>
            <a:r>
              <a:rPr lang="en-US" dirty="0">
                <a:latin typeface="Arial Rounded MT Bold" panose="020F0704030504030204" pitchFamily="34" charset="0"/>
              </a:rPr>
              <a:t>Description (</a:t>
            </a:r>
            <a:r>
              <a:rPr lang="en-US" dirty="0" smtClean="0">
                <a:latin typeface="Arial Rounded MT Bold" panose="020F0704030504030204" pitchFamily="34" charset="0"/>
              </a:rPr>
              <a:t>personality, physical characteristics/features nationality)  </a:t>
            </a:r>
          </a:p>
          <a:p>
            <a:r>
              <a:rPr lang="en-US" dirty="0" smtClean="0">
                <a:latin typeface="Arial Rounded MT Bold" panose="020F0704030504030204" pitchFamily="34" charset="0"/>
              </a:rPr>
              <a:t>Family (description, relationships &amp; genealogical tree) </a:t>
            </a:r>
          </a:p>
          <a:p>
            <a:r>
              <a:rPr lang="en-US" dirty="0" smtClean="0">
                <a:latin typeface="Arial Rounded MT Bold" panose="020F0704030504030204" pitchFamily="34" charset="0"/>
              </a:rPr>
              <a:t>Likes and Dislikes</a:t>
            </a:r>
            <a:endParaRPr lang="en-US" dirty="0">
              <a:latin typeface="Arial Rounded MT Bold" panose="020F0704030504030204" pitchFamily="34" charset="0"/>
            </a:endParaRPr>
          </a:p>
        </p:txBody>
      </p:sp>
      <p:sp>
        <p:nvSpPr>
          <p:cNvPr id="6" name="Text Placeholder 5"/>
          <p:cNvSpPr>
            <a:spLocks noGrp="1"/>
          </p:cNvSpPr>
          <p:nvPr>
            <p:ph type="body" sz="quarter" idx="3"/>
          </p:nvPr>
        </p:nvSpPr>
        <p:spPr>
          <a:xfrm>
            <a:off x="6482482" y="766013"/>
            <a:ext cx="4973041" cy="512064"/>
          </a:xfrm>
        </p:spPr>
        <p:txBody>
          <a:bodyPr/>
          <a:lstStyle/>
          <a:p>
            <a:pPr algn="ctr"/>
            <a:r>
              <a:rPr lang="en-US" dirty="0" smtClean="0">
                <a:latin typeface="Arial Rounded MT Bold" panose="020F0704030504030204" pitchFamily="34" charset="0"/>
              </a:rPr>
              <a:t>Unit 2 – Quarters 3 and 4</a:t>
            </a:r>
            <a:endParaRPr lang="en-US" dirty="0">
              <a:latin typeface="Arial Rounded MT Bold" panose="020F0704030504030204" pitchFamily="34" charset="0"/>
            </a:endParaRPr>
          </a:p>
        </p:txBody>
      </p:sp>
      <p:sp>
        <p:nvSpPr>
          <p:cNvPr id="7" name="Content Placeholder 6"/>
          <p:cNvSpPr>
            <a:spLocks noGrp="1"/>
          </p:cNvSpPr>
          <p:nvPr>
            <p:ph sz="quarter" idx="4"/>
          </p:nvPr>
        </p:nvSpPr>
        <p:spPr>
          <a:xfrm>
            <a:off x="6299147" y="1580606"/>
            <a:ext cx="5549955" cy="5124993"/>
          </a:xfrm>
        </p:spPr>
        <p:txBody>
          <a:bodyPr>
            <a:normAutofit fontScale="85000" lnSpcReduction="20000"/>
          </a:bodyPr>
          <a:lstStyle/>
          <a:p>
            <a:r>
              <a:rPr lang="en-US" dirty="0">
                <a:latin typeface="Arial Rounded MT Bold" panose="020F0704030504030204" pitchFamily="34" charset="0"/>
              </a:rPr>
              <a:t>Classes and Schedule </a:t>
            </a:r>
          </a:p>
          <a:p>
            <a:r>
              <a:rPr lang="en-US" dirty="0">
                <a:latin typeface="Arial Rounded MT Bold" panose="020F0704030504030204" pitchFamily="34" charset="0"/>
              </a:rPr>
              <a:t>Time </a:t>
            </a:r>
          </a:p>
          <a:p>
            <a:r>
              <a:rPr lang="en-US" dirty="0">
                <a:latin typeface="Arial Rounded MT Bold" panose="020F0704030504030204" pitchFamily="34" charset="0"/>
              </a:rPr>
              <a:t>Ordinal Numbers </a:t>
            </a:r>
          </a:p>
          <a:p>
            <a:r>
              <a:rPr lang="en-US" dirty="0">
                <a:latin typeface="Arial Rounded MT Bold" panose="020F0704030504030204" pitchFamily="34" charset="0"/>
              </a:rPr>
              <a:t>School &amp; Class activities</a:t>
            </a:r>
          </a:p>
          <a:p>
            <a:r>
              <a:rPr lang="en-US" dirty="0">
                <a:latin typeface="Arial Rounded MT Bold" panose="020F0704030504030204" pitchFamily="34" charset="0"/>
              </a:rPr>
              <a:t>Places in school </a:t>
            </a:r>
          </a:p>
          <a:p>
            <a:r>
              <a:rPr lang="en-US" dirty="0">
                <a:latin typeface="Arial Rounded MT Bold" panose="020F0704030504030204" pitchFamily="34" charset="0"/>
              </a:rPr>
              <a:t>School supplies &amp; Colors </a:t>
            </a:r>
          </a:p>
          <a:p>
            <a:r>
              <a:rPr lang="en-US" dirty="0">
                <a:latin typeface="Arial Rounded MT Bold" panose="020F0704030504030204" pitchFamily="34" charset="0"/>
              </a:rPr>
              <a:t>Description of people in the school (plural) </a:t>
            </a:r>
          </a:p>
          <a:p>
            <a:r>
              <a:rPr lang="en-US" dirty="0">
                <a:latin typeface="Arial Rounded MT Bold" panose="020F0704030504030204" pitchFamily="34" charset="0"/>
              </a:rPr>
              <a:t>Classes (likes, dislikes &amp; why) </a:t>
            </a:r>
          </a:p>
          <a:p>
            <a:r>
              <a:rPr lang="en-US" dirty="0">
                <a:latin typeface="Arial Rounded MT Bold" panose="020F0704030504030204" pitchFamily="34" charset="0"/>
              </a:rPr>
              <a:t>School (description of, likes &amp; dislikes) </a:t>
            </a:r>
            <a:endParaRPr lang="en-US" dirty="0" smtClean="0">
              <a:latin typeface="Arial Rounded MT Bold" panose="020F0704030504030204" pitchFamily="34" charset="0"/>
            </a:endParaRPr>
          </a:p>
          <a:p>
            <a:r>
              <a:rPr lang="en-US" dirty="0" smtClean="0">
                <a:latin typeface="Arial Rounded MT Bold" panose="020F0704030504030204" pitchFamily="34" charset="0"/>
              </a:rPr>
              <a:t>Daily Routine (Reflexive Verbs)</a:t>
            </a:r>
          </a:p>
          <a:p>
            <a:r>
              <a:rPr lang="en-US" dirty="0" smtClean="0">
                <a:latin typeface="Arial Rounded MT Bold" panose="020F0704030504030204" pitchFamily="34" charset="0"/>
              </a:rPr>
              <a:t>Food and Meal Times</a:t>
            </a:r>
          </a:p>
          <a:p>
            <a:r>
              <a:rPr lang="en-US" dirty="0" smtClean="0">
                <a:latin typeface="Arial Rounded MT Bold" panose="020F0704030504030204" pitchFamily="34" charset="0"/>
              </a:rPr>
              <a:t>House, Furniture and what activities relate to each room</a:t>
            </a:r>
            <a:endParaRPr lang="en-US" dirty="0">
              <a:latin typeface="Arial Rounded MT Bold" panose="020F0704030504030204" pitchFamily="34" charset="0"/>
            </a:endParaRPr>
          </a:p>
          <a:p>
            <a:endParaRPr lang="en-US" dirty="0"/>
          </a:p>
        </p:txBody>
      </p:sp>
    </p:spTree>
    <p:extLst>
      <p:ext uri="{BB962C8B-B14F-4D97-AF65-F5344CB8AC3E}">
        <p14:creationId xmlns:p14="http://schemas.microsoft.com/office/powerpoint/2010/main" val="203090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11506200" cy="762000"/>
          </a:xfrm>
        </p:spPr>
        <p:txBody>
          <a:bodyPr>
            <a:normAutofit fontScale="90000"/>
          </a:bodyPr>
          <a:lstStyle/>
          <a:p>
            <a:pPr algn="ctr"/>
            <a:r>
              <a:rPr lang="en-US" sz="6000" dirty="0">
                <a:latin typeface="Arial Rounded MT Bold" panose="020F0704030504030204" pitchFamily="34" charset="0"/>
              </a:rPr>
              <a:t>8</a:t>
            </a:r>
            <a:r>
              <a:rPr lang="en-US" sz="6000" baseline="30000" dirty="0">
                <a:latin typeface="Arial Rounded MT Bold" panose="020F0704030504030204" pitchFamily="34" charset="0"/>
              </a:rPr>
              <a:t>th</a:t>
            </a:r>
            <a:r>
              <a:rPr lang="en-US" sz="6000" dirty="0">
                <a:latin typeface="Arial Rounded MT Bold" panose="020F0704030504030204" pitchFamily="34" charset="0"/>
              </a:rPr>
              <a:t> Grade Curriculum </a:t>
            </a:r>
          </a:p>
        </p:txBody>
      </p:sp>
      <p:sp>
        <p:nvSpPr>
          <p:cNvPr id="3" name="Content Placeholder 2"/>
          <p:cNvSpPr>
            <a:spLocks noGrp="1"/>
          </p:cNvSpPr>
          <p:nvPr>
            <p:ph sz="half" idx="2"/>
          </p:nvPr>
        </p:nvSpPr>
        <p:spPr>
          <a:xfrm>
            <a:off x="381001" y="1447801"/>
            <a:ext cx="5715001" cy="5257800"/>
          </a:xfrm>
        </p:spPr>
        <p:txBody>
          <a:bodyPr>
            <a:normAutofit/>
          </a:bodyPr>
          <a:lstStyle/>
          <a:p>
            <a:r>
              <a:rPr lang="en-US" dirty="0">
                <a:latin typeface="Arial Rounded MT Bold" panose="020F0704030504030204" pitchFamily="34" charset="0"/>
              </a:rPr>
              <a:t>Leisure Activities – </a:t>
            </a:r>
            <a:r>
              <a:rPr lang="en-US" dirty="0" smtClean="0">
                <a:latin typeface="Arial Rounded MT Bold" panose="020F0704030504030204" pitchFamily="34" charset="0"/>
              </a:rPr>
              <a:t>(¿</a:t>
            </a:r>
            <a:r>
              <a:rPr lang="en-US" dirty="0" err="1">
                <a:latin typeface="Arial Rounded MT Bold" panose="020F0704030504030204" pitchFamily="34" charset="0"/>
              </a:rPr>
              <a:t>Qué</a:t>
            </a:r>
            <a:r>
              <a:rPr lang="en-US" dirty="0">
                <a:latin typeface="Arial Rounded MT Bold" panose="020F0704030504030204" pitchFamily="34" charset="0"/>
              </a:rPr>
              <a:t> </a:t>
            </a:r>
            <a:r>
              <a:rPr lang="en-US" dirty="0" err="1" smtClean="0">
                <a:latin typeface="Arial Rounded MT Bold" panose="020F0704030504030204" pitchFamily="34" charset="0"/>
              </a:rPr>
              <a:t>te</a:t>
            </a:r>
            <a:r>
              <a:rPr lang="en-US" dirty="0" smtClean="0">
                <a:latin typeface="Arial Rounded MT Bold" panose="020F0704030504030204" pitchFamily="34" charset="0"/>
              </a:rPr>
              <a:t> </a:t>
            </a:r>
            <a:r>
              <a:rPr lang="en-US" dirty="0" err="1" smtClean="0">
                <a:latin typeface="Arial Rounded MT Bold" panose="020F0704030504030204" pitchFamily="34" charset="0"/>
              </a:rPr>
              <a:t>gusta</a:t>
            </a:r>
            <a:r>
              <a:rPr lang="en-US" dirty="0" smtClean="0">
                <a:latin typeface="Arial Rounded MT Bold" panose="020F0704030504030204" pitchFamily="34" charset="0"/>
              </a:rPr>
              <a:t> </a:t>
            </a:r>
            <a:r>
              <a:rPr lang="en-US" dirty="0" err="1" smtClean="0">
                <a:latin typeface="Arial Rounded MT Bold" panose="020F0704030504030204" pitchFamily="34" charset="0"/>
              </a:rPr>
              <a:t>hacer</a:t>
            </a:r>
            <a:r>
              <a:rPr lang="en-US" dirty="0" smtClean="0">
                <a:latin typeface="Arial Rounded MT Bold" panose="020F0704030504030204" pitchFamily="34" charset="0"/>
              </a:rPr>
              <a:t>?) </a:t>
            </a:r>
          </a:p>
          <a:p>
            <a:r>
              <a:rPr lang="en-US" dirty="0" smtClean="0">
                <a:latin typeface="Arial Rounded MT Bold" panose="020F0704030504030204" pitchFamily="34" charset="0"/>
              </a:rPr>
              <a:t>Likes and Dislikes (</a:t>
            </a:r>
            <a:r>
              <a:rPr lang="en-US" dirty="0" err="1" smtClean="0">
                <a:latin typeface="Arial Rounded MT Bold" panose="020F0704030504030204" pitchFamily="34" charset="0"/>
              </a:rPr>
              <a:t>Gustar</a:t>
            </a:r>
            <a:r>
              <a:rPr lang="en-US" dirty="0" smtClean="0">
                <a:latin typeface="Arial Rounded MT Bold" panose="020F0704030504030204" pitchFamily="34" charset="0"/>
              </a:rPr>
              <a:t> with nouns &amp; verbs) </a:t>
            </a:r>
          </a:p>
          <a:p>
            <a:r>
              <a:rPr lang="en-US" dirty="0">
                <a:latin typeface="Arial Rounded MT Bold" panose="020F0704030504030204" pitchFamily="34" charset="0"/>
              </a:rPr>
              <a:t>The near future (¿</a:t>
            </a:r>
            <a:r>
              <a:rPr lang="en-US" dirty="0" err="1">
                <a:latin typeface="Arial Rounded MT Bold" panose="020F0704030504030204" pitchFamily="34" charset="0"/>
              </a:rPr>
              <a:t>Qué</a:t>
            </a:r>
            <a:r>
              <a:rPr lang="en-US" dirty="0">
                <a:latin typeface="Arial Rounded MT Bold" panose="020F0704030504030204" pitchFamily="34" charset="0"/>
              </a:rPr>
              <a:t> vas a </a:t>
            </a:r>
            <a:r>
              <a:rPr lang="en-US" dirty="0" err="1" smtClean="0">
                <a:latin typeface="Arial Rounded MT Bold" panose="020F0704030504030204" pitchFamily="34" charset="0"/>
              </a:rPr>
              <a:t>hacer</a:t>
            </a:r>
            <a:r>
              <a:rPr lang="en-US" dirty="0" smtClean="0">
                <a:latin typeface="Arial Rounded MT Bold" panose="020F0704030504030204" pitchFamily="34" charset="0"/>
              </a:rPr>
              <a:t>…?)</a:t>
            </a:r>
            <a:endParaRPr lang="en-US" dirty="0">
              <a:latin typeface="Arial Rounded MT Bold" panose="020F0704030504030204" pitchFamily="34" charset="0"/>
            </a:endParaRPr>
          </a:p>
          <a:p>
            <a:r>
              <a:rPr lang="en-US" dirty="0" smtClean="0">
                <a:latin typeface="Arial Rounded MT Bold" panose="020F0704030504030204" pitchFamily="34" charset="0"/>
              </a:rPr>
              <a:t>Verb Conjugations – Regular, Irregular, Reflexive and Stem Changing verbs </a:t>
            </a:r>
          </a:p>
          <a:p>
            <a:r>
              <a:rPr lang="en-US" dirty="0" smtClean="0">
                <a:latin typeface="Arial Rounded MT Bold" panose="020F0704030504030204" pitchFamily="34" charset="0"/>
              </a:rPr>
              <a:t>Adverbs of frequency and varied expressions of time </a:t>
            </a:r>
          </a:p>
          <a:p>
            <a:r>
              <a:rPr lang="en-US" dirty="0" smtClean="0">
                <a:latin typeface="Arial Rounded MT Bold" panose="020F0704030504030204" pitchFamily="34" charset="0"/>
              </a:rPr>
              <a:t>Places in the Neighborhood</a:t>
            </a:r>
          </a:p>
          <a:p>
            <a:r>
              <a:rPr lang="en-US" dirty="0" smtClean="0">
                <a:latin typeface="Arial Rounded MT Bold" panose="020F0704030504030204" pitchFamily="34" charset="0"/>
              </a:rPr>
              <a:t>Location – (</a:t>
            </a:r>
            <a:r>
              <a:rPr lang="en-US" dirty="0" err="1" smtClean="0">
                <a:latin typeface="Arial Rounded MT Bold" panose="020F0704030504030204" pitchFamily="34" charset="0"/>
              </a:rPr>
              <a:t>Estar</a:t>
            </a:r>
            <a:r>
              <a:rPr lang="en-US" dirty="0" smtClean="0">
                <a:latin typeface="Arial Rounded MT Bold" panose="020F0704030504030204" pitchFamily="34" charset="0"/>
              </a:rPr>
              <a:t> + Prepositions of place) </a:t>
            </a:r>
          </a:p>
          <a:p>
            <a:r>
              <a:rPr lang="en-US" dirty="0" smtClean="0">
                <a:latin typeface="Arial Rounded MT Bold" panose="020F0704030504030204" pitchFamily="34" charset="0"/>
              </a:rPr>
              <a:t>Giving &amp; Following Directions </a:t>
            </a:r>
            <a:endParaRPr lang="en-US" dirty="0">
              <a:latin typeface="Arial Rounded MT Bold" panose="020F0704030504030204" pitchFamily="34" charset="0"/>
            </a:endParaRPr>
          </a:p>
        </p:txBody>
      </p:sp>
      <p:sp>
        <p:nvSpPr>
          <p:cNvPr id="7" name="Content Placeholder 6"/>
          <p:cNvSpPr>
            <a:spLocks noGrp="1"/>
          </p:cNvSpPr>
          <p:nvPr>
            <p:ph sz="quarter" idx="4"/>
          </p:nvPr>
        </p:nvSpPr>
        <p:spPr>
          <a:xfrm>
            <a:off x="6299146" y="1447801"/>
            <a:ext cx="5588054" cy="5257800"/>
          </a:xfrm>
        </p:spPr>
        <p:txBody>
          <a:bodyPr/>
          <a:lstStyle/>
          <a:p>
            <a:r>
              <a:rPr lang="en-US" dirty="0">
                <a:latin typeface="Arial Rounded MT Bold" panose="020F0704030504030204" pitchFamily="34" charset="0"/>
              </a:rPr>
              <a:t>Verbs that have the same </a:t>
            </a:r>
            <a:r>
              <a:rPr lang="en-US" dirty="0" err="1">
                <a:latin typeface="Arial Rounded MT Bold" panose="020F0704030504030204" pitchFamily="34" charset="0"/>
              </a:rPr>
              <a:t>menaing</a:t>
            </a:r>
            <a:r>
              <a:rPr lang="en-US" dirty="0">
                <a:latin typeface="Arial Rounded MT Bold" panose="020F0704030504030204" pitchFamily="34" charset="0"/>
              </a:rPr>
              <a:t> but different uses (</a:t>
            </a:r>
            <a:r>
              <a:rPr lang="en-US" dirty="0" err="1">
                <a:latin typeface="Arial Rounded MT Bold" panose="020F0704030504030204" pitchFamily="34" charset="0"/>
              </a:rPr>
              <a:t>ser</a:t>
            </a:r>
            <a:r>
              <a:rPr lang="en-US" dirty="0">
                <a:latin typeface="Arial Rounded MT Bold" panose="020F0704030504030204" pitchFamily="34" charset="0"/>
              </a:rPr>
              <a:t>/</a:t>
            </a:r>
            <a:r>
              <a:rPr lang="en-US" dirty="0" err="1">
                <a:latin typeface="Arial Rounded MT Bold" panose="020F0704030504030204" pitchFamily="34" charset="0"/>
              </a:rPr>
              <a:t>estar</a:t>
            </a:r>
            <a:r>
              <a:rPr lang="en-US" dirty="0">
                <a:latin typeface="Arial Rounded MT Bold" panose="020F0704030504030204" pitchFamily="34" charset="0"/>
              </a:rPr>
              <a:t> &amp; saber/</a:t>
            </a:r>
            <a:r>
              <a:rPr lang="en-US" dirty="0" err="1">
                <a:latin typeface="Arial Rounded MT Bold" panose="020F0704030504030204" pitchFamily="34" charset="0"/>
              </a:rPr>
              <a:t>conocer</a:t>
            </a:r>
            <a:r>
              <a:rPr lang="en-US" dirty="0">
                <a:latin typeface="Arial Rounded MT Bold" panose="020F0704030504030204" pitchFamily="34" charset="0"/>
              </a:rPr>
              <a:t>) </a:t>
            </a:r>
          </a:p>
          <a:p>
            <a:r>
              <a:rPr lang="en-US" dirty="0" smtClean="0">
                <a:latin typeface="Arial Rounded MT Bold" panose="020F0704030504030204" pitchFamily="34" charset="0"/>
              </a:rPr>
              <a:t>Ability to do something (</a:t>
            </a:r>
            <a:r>
              <a:rPr lang="en-US" dirty="0" err="1" smtClean="0">
                <a:latin typeface="Arial Rounded MT Bold" panose="020F0704030504030204" pitchFamily="34" charset="0"/>
              </a:rPr>
              <a:t>poder</a:t>
            </a:r>
            <a:r>
              <a:rPr lang="en-US" dirty="0" smtClean="0">
                <a:latin typeface="Arial Rounded MT Bold" panose="020F0704030504030204" pitchFamily="34" charset="0"/>
              </a:rPr>
              <a:t>) </a:t>
            </a:r>
          </a:p>
          <a:p>
            <a:r>
              <a:rPr lang="en-US" dirty="0">
                <a:latin typeface="Arial Rounded MT Bold" panose="020F0704030504030204" pitchFamily="34" charset="0"/>
              </a:rPr>
              <a:t>Events </a:t>
            </a:r>
          </a:p>
          <a:p>
            <a:r>
              <a:rPr lang="en-US" dirty="0" smtClean="0">
                <a:latin typeface="Arial Rounded MT Bold" panose="020F0704030504030204" pitchFamily="34" charset="0"/>
              </a:rPr>
              <a:t>Extending, Accepting &amp; declining invitations with an explanation/reason </a:t>
            </a:r>
          </a:p>
          <a:p>
            <a:r>
              <a:rPr lang="en-US" dirty="0" smtClean="0">
                <a:latin typeface="Arial Rounded MT Bold" panose="020F0704030504030204" pitchFamily="34" charset="0"/>
              </a:rPr>
              <a:t>Weather and Seasons </a:t>
            </a:r>
          </a:p>
          <a:p>
            <a:r>
              <a:rPr lang="en-US" dirty="0" smtClean="0">
                <a:latin typeface="Arial Rounded MT Bold" panose="020F0704030504030204" pitchFamily="34" charset="0"/>
              </a:rPr>
              <a:t>Leisure activities based on the weather </a:t>
            </a:r>
          </a:p>
          <a:p>
            <a:r>
              <a:rPr lang="en-US" dirty="0" smtClean="0">
                <a:latin typeface="Arial Rounded MT Bold" panose="020F0704030504030204" pitchFamily="34" charset="0"/>
              </a:rPr>
              <a:t>Sports </a:t>
            </a:r>
            <a:endParaRPr lang="en-US" dirty="0">
              <a:latin typeface="Arial Rounded MT Bold" panose="020F0704030504030204" pitchFamily="34" charset="0"/>
            </a:endParaRPr>
          </a:p>
        </p:txBody>
      </p:sp>
    </p:spTree>
    <p:extLst>
      <p:ext uri="{BB962C8B-B14F-4D97-AF65-F5344CB8AC3E}">
        <p14:creationId xmlns:p14="http://schemas.microsoft.com/office/powerpoint/2010/main" val="4026805360"/>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latin typeface="Arial Rounded MT Bold" panose="020F0704030504030204" pitchFamily="34" charset="0"/>
              </a:rPr>
              <a:t>Supporting Materials</a:t>
            </a:r>
          </a:p>
        </p:txBody>
      </p:sp>
      <p:sp>
        <p:nvSpPr>
          <p:cNvPr id="3" name="Content Placeholder 2"/>
          <p:cNvSpPr>
            <a:spLocks noGrp="1"/>
          </p:cNvSpPr>
          <p:nvPr>
            <p:ph idx="1"/>
          </p:nvPr>
        </p:nvSpPr>
        <p:spPr>
          <a:xfrm>
            <a:off x="914400" y="1600199"/>
            <a:ext cx="10172700" cy="4706007"/>
          </a:xfrm>
        </p:spPr>
        <p:txBody>
          <a:bodyPr>
            <a:normAutofit lnSpcReduction="10000"/>
          </a:bodyPr>
          <a:lstStyle/>
          <a:p>
            <a:r>
              <a:rPr lang="en-US" sz="5400" dirty="0" smtClean="0">
                <a:latin typeface="Arial Rounded MT Bold" panose="020F0704030504030204" pitchFamily="34" charset="0"/>
              </a:rPr>
              <a:t> Remind 101</a:t>
            </a:r>
          </a:p>
          <a:p>
            <a:endParaRPr lang="en-US" sz="5400" dirty="0" smtClean="0">
              <a:latin typeface="Arial Rounded MT Bold" panose="020F0704030504030204" pitchFamily="34" charset="0"/>
            </a:endParaRPr>
          </a:p>
          <a:p>
            <a:r>
              <a:rPr lang="en-US" sz="5400" dirty="0" smtClean="0">
                <a:latin typeface="Arial Rounded MT Bold" panose="020F0704030504030204" pitchFamily="34" charset="0"/>
              </a:rPr>
              <a:t> Quizlet</a:t>
            </a:r>
          </a:p>
          <a:p>
            <a:endParaRPr lang="en-US" sz="5400" dirty="0" smtClean="0">
              <a:latin typeface="Arial Rounded MT Bold" panose="020F0704030504030204" pitchFamily="34" charset="0"/>
            </a:endParaRPr>
          </a:p>
          <a:p>
            <a:r>
              <a:rPr lang="en-US" sz="5400" dirty="0" smtClean="0">
                <a:latin typeface="Arial Rounded MT Bold" panose="020F0704030504030204" pitchFamily="34" charset="0"/>
              </a:rPr>
              <a:t> Google </a:t>
            </a:r>
            <a:r>
              <a:rPr lang="en-US" sz="5400" dirty="0">
                <a:latin typeface="Arial Rounded MT Bold" panose="020F0704030504030204" pitchFamily="34" charset="0"/>
              </a:rPr>
              <a:t>Classroom</a:t>
            </a:r>
          </a:p>
          <a:p>
            <a:endParaRPr lang="en-US" dirty="0"/>
          </a:p>
          <a:p>
            <a:endParaRPr lang="en-US" dirty="0"/>
          </a:p>
          <a:p>
            <a:endParaRPr lang="en-US" dirty="0"/>
          </a:p>
        </p:txBody>
      </p:sp>
    </p:spTree>
    <p:extLst>
      <p:ext uri="{BB962C8B-B14F-4D97-AF65-F5344CB8AC3E}">
        <p14:creationId xmlns:p14="http://schemas.microsoft.com/office/powerpoint/2010/main" val="131889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6042" y="345649"/>
            <a:ext cx="8597462" cy="923090"/>
          </a:xfrm>
          <a:prstGeom prst="rect">
            <a:avLst/>
          </a:prstGeom>
          <a:noFill/>
        </p:spPr>
        <p:txBody>
          <a:bodyPr wrap="square" rtlCol="0">
            <a:spAutoFit/>
          </a:bodyPr>
          <a:lstStyle/>
          <a:p>
            <a:pPr algn="ctr"/>
            <a:r>
              <a:rPr lang="en-US" sz="5398" b="1" dirty="0">
                <a:latin typeface="Arial Rounded MT Bold" panose="020F0704030504030204" pitchFamily="34" charset="0"/>
              </a:rPr>
              <a:t>Extra </a:t>
            </a:r>
            <a:r>
              <a:rPr lang="en-US" sz="5398" b="1" dirty="0" smtClean="0">
                <a:latin typeface="Arial Rounded MT Bold" panose="020F0704030504030204" pitchFamily="34" charset="0"/>
              </a:rPr>
              <a:t>Help</a:t>
            </a:r>
            <a:endParaRPr lang="en-US" sz="5398" b="1" dirty="0">
              <a:latin typeface="Arial Rounded MT Bold" panose="020F0704030504030204" pitchFamily="34" charset="0"/>
            </a:endParaRPr>
          </a:p>
        </p:txBody>
      </p:sp>
      <p:sp>
        <p:nvSpPr>
          <p:cNvPr id="7" name="Content Placeholder 6"/>
          <p:cNvSpPr>
            <a:spLocks noGrp="1"/>
          </p:cNvSpPr>
          <p:nvPr>
            <p:ph idx="1"/>
          </p:nvPr>
        </p:nvSpPr>
        <p:spPr>
          <a:xfrm>
            <a:off x="1093076" y="1418897"/>
            <a:ext cx="10415752" cy="4673106"/>
          </a:xfrm>
        </p:spPr>
        <p:txBody>
          <a:bodyPr/>
          <a:lstStyle/>
          <a:p>
            <a:r>
              <a:rPr lang="en-US" sz="4400" dirty="0" smtClean="0">
                <a:latin typeface="Arial Rounded MT Bold" panose="020F0704030504030204" pitchFamily="34" charset="0"/>
              </a:rPr>
              <a:t> During </a:t>
            </a:r>
            <a:r>
              <a:rPr lang="en-US" sz="4400" dirty="0">
                <a:latin typeface="Arial Rounded MT Bold" panose="020F0704030504030204" pitchFamily="34" charset="0"/>
              </a:rPr>
              <a:t>Bronco </a:t>
            </a:r>
            <a:r>
              <a:rPr lang="en-US" sz="4400" dirty="0" smtClean="0">
                <a:latin typeface="Arial Rounded MT Bold" panose="020F0704030504030204" pitchFamily="34" charset="0"/>
              </a:rPr>
              <a:t>Block</a:t>
            </a:r>
          </a:p>
          <a:p>
            <a:endParaRPr lang="en-US" sz="4400" dirty="0" smtClean="0">
              <a:latin typeface="Arial Rounded MT Bold" panose="020F0704030504030204" pitchFamily="34" charset="0"/>
            </a:endParaRPr>
          </a:p>
          <a:p>
            <a:r>
              <a:rPr lang="en-US" sz="4400" dirty="0" smtClean="0">
                <a:latin typeface="Arial Rounded MT Bold" panose="020F0704030504030204" pitchFamily="34" charset="0"/>
              </a:rPr>
              <a:t> During Working Lunch </a:t>
            </a:r>
            <a:endParaRPr lang="en-US" sz="4400" dirty="0">
              <a:latin typeface="Arial Rounded MT Bold" panose="020F0704030504030204" pitchFamily="34" charset="0"/>
            </a:endParaRPr>
          </a:p>
          <a:p>
            <a:endParaRPr lang="en-US" sz="4400" dirty="0">
              <a:latin typeface="Arial Rounded MT Bold" panose="020F0704030504030204" pitchFamily="34" charset="0"/>
            </a:endParaRPr>
          </a:p>
          <a:p>
            <a:r>
              <a:rPr lang="en-US" sz="4400" dirty="0" smtClean="0">
                <a:latin typeface="Arial Rounded MT Bold" panose="020F0704030504030204" pitchFamily="34" charset="0"/>
              </a:rPr>
              <a:t> Please </a:t>
            </a:r>
            <a:r>
              <a:rPr lang="en-US" sz="4400" smtClean="0">
                <a:latin typeface="Arial Rounded MT Bold" panose="020F0704030504030204" pitchFamily="34" charset="0"/>
              </a:rPr>
              <a:t>make arrangements </a:t>
            </a:r>
            <a:r>
              <a:rPr lang="en-US" sz="4400" dirty="0">
                <a:latin typeface="Arial Rounded MT Bold" panose="020F0704030504030204" pitchFamily="34" charset="0"/>
              </a:rPr>
              <a:t>ahead of time.</a:t>
            </a:r>
          </a:p>
          <a:p>
            <a:pPr marL="0" indent="0">
              <a:buNone/>
            </a:pPr>
            <a:endParaRPr lang="en-US" dirty="0"/>
          </a:p>
        </p:txBody>
      </p:sp>
    </p:spTree>
    <p:extLst>
      <p:ext uri="{BB962C8B-B14F-4D97-AF65-F5344CB8AC3E}">
        <p14:creationId xmlns:p14="http://schemas.microsoft.com/office/powerpoint/2010/main" val="52817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4873beb7-5857-4685-be1f-d57550cc96c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41</TotalTime>
  <Words>901</Words>
  <Application>Microsoft Office PowerPoint</Application>
  <PresentationFormat>Widescreen</PresentationFormat>
  <Paragraphs>131</Paragraphs>
  <Slides>12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Rounded MT Bold</vt:lpstr>
      <vt:lpstr>Euphemia</vt:lpstr>
      <vt:lpstr>Plantagenet Cherokee</vt:lpstr>
      <vt:lpstr>Wingdings</vt:lpstr>
      <vt:lpstr>Academic Literature 16x9</vt:lpstr>
      <vt:lpstr>Welcome to Curriculum night </vt:lpstr>
      <vt:lpstr>Spanish Paths at Bailey</vt:lpstr>
      <vt:lpstr>REQUIRED SUPPLIES </vt:lpstr>
      <vt:lpstr>6th Grade Curriculum – Quarter 1 </vt:lpstr>
      <vt:lpstr>6th Grade Curriculum – Quarter 2 </vt:lpstr>
      <vt:lpstr>7th Grade Curriculum </vt:lpstr>
      <vt:lpstr>8th Grade Curriculum </vt:lpstr>
      <vt:lpstr>Supporting Materials</vt:lpstr>
      <vt:lpstr>PowerPoint Presentation</vt:lpstr>
      <vt:lpstr>ASSESSMENT WEIGHT  &amp; GRADES</vt:lpstr>
      <vt:lpstr>RETAKE POLICY</vt:lpstr>
      <vt:lpstr>CONTACT INFORMATION </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Curriculum night</dc:title>
  <dc:creator>Smith-Carty, Marva</dc:creator>
  <cp:lastModifiedBy>Smith-Carty, Marva</cp:lastModifiedBy>
  <cp:revision>9</cp:revision>
  <dcterms:created xsi:type="dcterms:W3CDTF">2017-09-12T13:19:57Z</dcterms:created>
  <dcterms:modified xsi:type="dcterms:W3CDTF">2017-09-12T22:34:35Z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